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40" r:id="rId3"/>
    <p:sldId id="341" r:id="rId4"/>
    <p:sldId id="346" r:id="rId5"/>
    <p:sldId id="347" r:id="rId6"/>
    <p:sldId id="344" r:id="rId7"/>
    <p:sldId id="345" r:id="rId8"/>
    <p:sldId id="342" r:id="rId9"/>
    <p:sldId id="343" r:id="rId10"/>
    <p:sldId id="348" r:id="rId11"/>
    <p:sldId id="349" r:id="rId12"/>
    <p:sldId id="350"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D4487B50-DC41-4D15-AD34-DC3C2D946AF8}" type="datetimeFigureOut">
              <a:rPr lang="el-GR" smtClean="0"/>
              <a:pPr/>
              <a:t>7/5/2019</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7B65B2-8C2D-4ACC-8F55-65755520464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4487B50-DC41-4D15-AD34-DC3C2D946AF8}" type="datetimeFigureOut">
              <a:rPr lang="el-GR" smtClean="0"/>
              <a:pPr/>
              <a:t>7/5/2019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37B65B2-8C2D-4ACC-8F55-65755520464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4487B50-DC41-4D15-AD34-DC3C2D946AF8}" type="datetimeFigureOut">
              <a:rPr lang="el-GR" smtClean="0"/>
              <a:pPr/>
              <a:t>7/5/2019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37B65B2-8C2D-4ACC-8F55-65755520464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D4487B50-DC41-4D15-AD34-DC3C2D946AF8}" type="datetimeFigureOut">
              <a:rPr lang="el-GR" smtClean="0"/>
              <a:pPr/>
              <a:t>7/5/2019</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A37B65B2-8C2D-4ACC-8F55-65755520464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D4487B50-DC41-4D15-AD34-DC3C2D946AF8}" type="datetimeFigureOut">
              <a:rPr lang="el-GR" smtClean="0"/>
              <a:pPr/>
              <a:t>7/5/2019</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A37B65B2-8C2D-4ACC-8F55-657555204642}"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D4487B50-DC41-4D15-AD34-DC3C2D946AF8}" type="datetimeFigureOut">
              <a:rPr lang="el-GR" smtClean="0"/>
              <a:pPr/>
              <a:t>7/5/2019</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A37B65B2-8C2D-4ACC-8F55-65755520464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D4487B50-DC41-4D15-AD34-DC3C2D946AF8}" type="datetimeFigureOut">
              <a:rPr lang="el-GR" smtClean="0"/>
              <a:pPr/>
              <a:t>7/5/2019</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A37B65B2-8C2D-4ACC-8F55-65755520464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4487B50-DC41-4D15-AD34-DC3C2D946AF8}" type="datetimeFigureOut">
              <a:rPr lang="el-GR" smtClean="0"/>
              <a:pPr/>
              <a:t>7/5/2019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37B65B2-8C2D-4ACC-8F55-65755520464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D4487B50-DC41-4D15-AD34-DC3C2D946AF8}" type="datetimeFigureOut">
              <a:rPr lang="el-GR" smtClean="0"/>
              <a:pPr/>
              <a:t>7/5/2019</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A37B65B2-8C2D-4ACC-8F55-65755520464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D4487B50-DC41-4D15-AD34-DC3C2D946AF8}" type="datetimeFigureOut">
              <a:rPr lang="el-GR" smtClean="0"/>
              <a:pPr/>
              <a:t>7/5/2019</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A37B65B2-8C2D-4ACC-8F55-65755520464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D4487B50-DC41-4D15-AD34-DC3C2D946AF8}" type="datetimeFigureOut">
              <a:rPr lang="el-GR" smtClean="0"/>
              <a:pPr/>
              <a:t>7/5/2019</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A37B65B2-8C2D-4ACC-8F55-65755520464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4487B50-DC41-4D15-AD34-DC3C2D946AF8}" type="datetimeFigureOut">
              <a:rPr lang="el-GR" smtClean="0"/>
              <a:pPr/>
              <a:t>7/5/2019</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7B65B2-8C2D-4ACC-8F55-657555204642}"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s://el.wikipedia.org/w/index.php?title=%CE%A1%CE%B5%CF%85%CE%BC%CE%B1%CF%84%CE%BF%CF%80%CE%AC%CE%B8%CE%B5%CE%B9%CE%B1&amp;action=edit&amp;redlink=1" TargetMode="External"/><Relationship Id="rId3" Type="http://schemas.openxmlformats.org/officeDocument/2006/relationships/hyperlink" Target="https://el.wikipedia.org/wiki/%CE%92%CE%B1%CF%83%CE%B9%CE%BB%CE%B9%CE%BA%CF%8C%CF%82_%CF%80%CE%BF%CE%BB%CF%84%CF%8C%CF%82" TargetMode="External"/><Relationship Id="rId7" Type="http://schemas.openxmlformats.org/officeDocument/2006/relationships/hyperlink" Target="https://el.wikipedia.org/w/index.php?title=%CE%9A%CE%B1%CE%BB%CE%BB%CF%85%CE%BD%CF%84%CE%B9%CE%BA%CF%8C&amp;action=edit&amp;redlink=1" TargetMode="External"/><Relationship Id="rId2" Type="http://schemas.openxmlformats.org/officeDocument/2006/relationships/hyperlink" Target="https://el.wikipedia.org/wiki/%CE%9C%CE%AD%CE%BB%CE%B9" TargetMode="External"/><Relationship Id="rId1" Type="http://schemas.openxmlformats.org/officeDocument/2006/relationships/slideLayout" Target="../slideLayouts/slideLayout4.xml"/><Relationship Id="rId6" Type="http://schemas.openxmlformats.org/officeDocument/2006/relationships/hyperlink" Target="https://el.wikipedia.org/w/index.php?title=%CE%94%CE%B9%CE%B5%CE%B3%CE%B5%CF%81%CF%84%CE%B9%CE%BA%CE%AE_%CE%BF%CF%85%CF%83%CE%AF%CE%B1&amp;action=edit&amp;redlink=1" TargetMode="External"/><Relationship Id="rId11" Type="http://schemas.openxmlformats.org/officeDocument/2006/relationships/image" Target="../media/image10.jpeg"/><Relationship Id="rId5" Type="http://schemas.openxmlformats.org/officeDocument/2006/relationships/hyperlink" Target="https://el.wikipedia.org/wiki/%CE%9A%CE%B5%CF%81%CE%AF_(%CE%BF%CF%85%CF%83%CE%AF%CE%B1)" TargetMode="External"/><Relationship Id="rId10" Type="http://schemas.openxmlformats.org/officeDocument/2006/relationships/hyperlink" Target="https://el.wikipedia.org/wiki/%CE%9B%CE%BF%CF%85%CE%BB%CE%BF%CF%8D%CE%B4%CE%B9" TargetMode="External"/><Relationship Id="rId4" Type="http://schemas.openxmlformats.org/officeDocument/2006/relationships/hyperlink" Target="https://el.wikipedia.org/wiki/%CE%A0%CF%81%CF%8C%CF%80%CE%BF%CE%BB%CE%B7" TargetMode="External"/><Relationship Id="rId9" Type="http://schemas.openxmlformats.org/officeDocument/2006/relationships/hyperlink" Target="https://el.wikipedia.org/wiki/%CE%95%CF%80%CE%B9%CE%BA%CE%BF%CE%BD%CE%AF%CE%B1%CF%83%CE%B7"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ndex.php?title=%CE%9C%CF%80%CE%B9%CE%BA%CF%8C%CF%81%CF%80&amp;action=edit&amp;redlink=1" TargetMode="External"/><Relationship Id="rId2" Type="http://schemas.openxmlformats.org/officeDocument/2006/relationships/hyperlink" Target="https://el.wikipedia.org/w/index.php?title=%CE%A3%CF%80%CE%B7%CE%BB%CE%B1%CE%B9%CE%BF%CE%B3%CF%81%CE%B1%CF%86%CE%AF%CE%B1&amp;action=edit&amp;redlink=1" TargetMode="Externa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s://el.wikipedia.org/wiki/%CE%99%CE%BD%CE%B4%CE%AF%CE%B1" TargetMode="External"/><Relationship Id="rId2" Type="http://schemas.openxmlformats.org/officeDocument/2006/relationships/hyperlink" Target="https://el.wikipedia.org/wiki/%CE%91%CF%83%CE%AF%CE%B1" TargetMode="Externa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hyperlink" Target="https://el.wikipedia.org/wiki/%CE%95%CF%85%CF%81%CF%8E%CF%80%CE%B7" TargetMode="External"/><Relationship Id="rId4" Type="http://schemas.openxmlformats.org/officeDocument/2006/relationships/hyperlink" Target="https://el.wikipedia.org/wiki/%CE%91%CF%86%CF%81%CE%B9%CE%BA%CE%A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l.wikipedia.org/w/index.php?title=%CE%9A%CE%B7%CF%81%CE%BF%CE%B3%CF%8C%CE%BD%CE%BF%CE%B9_%CE%B1%CE%B4%CE%AD%CE%BD%CE%B5%CF%82&amp;action=edit&amp;redlink=1" TargetMode="External"/><Relationship Id="rId3" Type="http://schemas.openxmlformats.org/officeDocument/2006/relationships/hyperlink" Target="https://el.wikipedia.org/wiki/%CE%9A%CE%B5%CF%86%CE%AC%CE%BB%CE%B9" TargetMode="External"/><Relationship Id="rId7" Type="http://schemas.openxmlformats.org/officeDocument/2006/relationships/hyperlink" Target="https://el.wikipedia.org/w/index.php?title=%CE%A6%CF%84%CE%B5%CF%81%CF%8C&amp;action=edit&amp;redlink=1" TargetMode="External"/><Relationship Id="rId2" Type="http://schemas.openxmlformats.org/officeDocument/2006/relationships/hyperlink" Target="https://el.wikipedia.org/wiki/%CE%A3%CE%BF%CF%85%CF%83%CE%AC%CE%BC%CE%B9" TargetMode="External"/><Relationship Id="rId1" Type="http://schemas.openxmlformats.org/officeDocument/2006/relationships/slideLayout" Target="../slideLayouts/slideLayout4.xml"/><Relationship Id="rId6" Type="http://schemas.openxmlformats.org/officeDocument/2006/relationships/hyperlink" Target="https://el.wikipedia.org/w/index.php?title=%CE%9A%CE%B5%CF%81%CE%B1%CE%AF%CE%B1_(%CE%B2%CE%B9%CE%BF%CE%BB%CE%BF%CE%B3%CE%AF%CE%B1)&amp;action=edit&amp;redlink=1" TargetMode="External"/><Relationship Id="rId5" Type="http://schemas.openxmlformats.org/officeDocument/2006/relationships/hyperlink" Target="https://el.wikipedia.org/wiki/%CE%93%CE%B1%CF%83%CF%84%CE%AE%CF%81_(%CE%AD%CE%BD%CF%84%CE%BF%CE%BC%CE%B1)" TargetMode="External"/><Relationship Id="rId10" Type="http://schemas.openxmlformats.org/officeDocument/2006/relationships/image" Target="../media/image5.jpeg"/><Relationship Id="rId4" Type="http://schemas.openxmlformats.org/officeDocument/2006/relationships/hyperlink" Target="https://el.wikipedia.org/wiki/%CE%98%CF%8E%CF%81%CE%B1%CE%BA%CE%B1%CF%82" TargetMode="External"/><Relationship Id="rId9" Type="http://schemas.openxmlformats.org/officeDocument/2006/relationships/hyperlink" Target="https://el.wikipedia.org/w/index.php?title=%CE%9A%CE%B5%CE%BD%CF%84%CF%81%CE%AF&amp;action=edit&amp;redlink=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l-GR" dirty="0"/>
              <a:t>Ο  ΘΑΥΜΑΣΤΟΣ ΚΟΣΜΟΣ ΤΩΝ ΜΕΛΙΣΣΩΝ </a:t>
            </a:r>
          </a:p>
        </p:txBody>
      </p:sp>
      <p:sp>
        <p:nvSpPr>
          <p:cNvPr id="3" name="2 - Υπότιτλος"/>
          <p:cNvSpPr>
            <a:spLocks noGrp="1"/>
          </p:cNvSpPr>
          <p:nvPr>
            <p:ph type="subTitle" idx="1"/>
          </p:nvPr>
        </p:nvSpPr>
        <p:spPr>
          <a:xfrm>
            <a:off x="500034" y="3000372"/>
            <a:ext cx="8062912" cy="1752600"/>
          </a:xfrm>
        </p:spPr>
        <p:txBody>
          <a:bodyPr/>
          <a:lstStyle/>
          <a:p>
            <a:r>
              <a:rPr lang="el-GR" dirty="0"/>
              <a:t>ΜΙΑ ΕΡΓΑΣΙΑ  ΤΗΣ ΑΤΣΕΛΙΑΣ ΤΟΥ Ε2 ΤΟΥ 87</a:t>
            </a:r>
            <a:r>
              <a:rPr lang="el-GR" baseline="30000" dirty="0"/>
              <a:t>ΟΥ</a:t>
            </a:r>
            <a:r>
              <a:rPr lang="el-GR" dirty="0"/>
              <a:t> ΔΙΑΠΟΛΙΤΙΣΜΙΚΟΥ ΑΘΗΝΩΝ </a:t>
            </a:r>
          </a:p>
          <a:p>
            <a:r>
              <a:rPr lang="el-GR" dirty="0"/>
              <a:t>ΣΧΟΛΙΚΟ ΕΤΟΣ :2018-2019</a:t>
            </a:r>
          </a:p>
        </p:txBody>
      </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ΚΙΝΔΥΝΟΙ</a:t>
            </a:r>
          </a:p>
        </p:txBody>
      </p:sp>
      <p:sp>
        <p:nvSpPr>
          <p:cNvPr id="3" name="2 - Θέση περιεχομένου"/>
          <p:cNvSpPr>
            <a:spLocks noGrp="1"/>
          </p:cNvSpPr>
          <p:nvPr>
            <p:ph sz="half" idx="1"/>
          </p:nvPr>
        </p:nvSpPr>
        <p:spPr>
          <a:xfrm>
            <a:off x="571472" y="1579537"/>
            <a:ext cx="7615262" cy="5278463"/>
          </a:xfrm>
        </p:spPr>
        <p:txBody>
          <a:bodyPr>
            <a:normAutofit fontScale="85000" lnSpcReduction="20000"/>
          </a:bodyPr>
          <a:lstStyle/>
          <a:p>
            <a:r>
              <a:rPr lang="el-GR" dirty="0"/>
              <a:t>Η μεγαλύτερη απειλή για τις μέλισσες προέρχεται από τα χημικά φυτοφάρμακα υψηλής τοξικότητας που χρησιμοποιούνται στις βιομηχανικές καλλιέργειες. Αυτά τα πολύ επικίνδυνα φυτοφάρμακα, συμπεριλαμβανομένων των </a:t>
            </a:r>
            <a:r>
              <a:rPr lang="el-GR" b="1" dirty="0" err="1"/>
              <a:t>νεονικοτινοειδών</a:t>
            </a:r>
            <a:r>
              <a:rPr lang="el-GR" dirty="0"/>
              <a:t>, έχουν την ιδιότητα να κυκλοφορούν σε όλα τα μέρη του φυτού. Οι μέλισσες τα προσλαμβάνουν από τη γύρη και το νέκταρ, κάτι που βλάπτει το νευρικό τους σύστημα και πολύ συχνά τις οδηγεί στο θάνατο.</a:t>
            </a:r>
          </a:p>
          <a:p>
            <a:r>
              <a:rPr lang="el-GR" dirty="0"/>
              <a:t> Οι ολοένα περισσότερες μονοκαλλιέργειες που προωθεί η βιομηχανική γεωργία και που έχουν οδηγήσει στη μείωση της βιοποικιλότητας και την καταστροφή πλούσιων σε ποικιλία οικοσυστημάτων. Οι μονοκαλλιέργειες αποτελούν μεγάλο κίνδυνο γιατί οι μέλισσες για να επιβιώσουν θα πρέπει να τρέφονται από μία μεγάλη ποικιλία ανθοφόρων φυτών. </a:t>
            </a:r>
          </a:p>
        </p:txBody>
      </p:sp>
    </p:spTree>
  </p:cSld>
  <p:clrMapOvr>
    <a:masterClrMapping/>
  </p:clrMapOvr>
  <p:transition spd="slow">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ΠΡΟΙΟΝΤΑ</a:t>
            </a:r>
          </a:p>
        </p:txBody>
      </p:sp>
      <p:sp>
        <p:nvSpPr>
          <p:cNvPr id="3" name="2 - Θέση περιεχομένου"/>
          <p:cNvSpPr>
            <a:spLocks noGrp="1"/>
          </p:cNvSpPr>
          <p:nvPr>
            <p:ph sz="half" idx="1"/>
          </p:nvPr>
        </p:nvSpPr>
        <p:spPr>
          <a:xfrm>
            <a:off x="285752" y="1722437"/>
            <a:ext cx="4210048" cy="4868069"/>
          </a:xfrm>
        </p:spPr>
        <p:txBody>
          <a:bodyPr>
            <a:normAutofit fontScale="62500" lnSpcReduction="20000"/>
          </a:bodyPr>
          <a:lstStyle/>
          <a:p>
            <a:r>
              <a:rPr lang="el-GR" dirty="0"/>
              <a:t>Οι μέλισσες παράγουν </a:t>
            </a:r>
            <a:r>
              <a:rPr lang="el-GR" dirty="0">
                <a:hlinkClick r:id="rId2" tooltip="Μέλι"/>
              </a:rPr>
              <a:t>μέλι</a:t>
            </a:r>
            <a:r>
              <a:rPr lang="el-GR" dirty="0"/>
              <a:t>, </a:t>
            </a:r>
            <a:r>
              <a:rPr lang="el-GR" dirty="0">
                <a:hlinkClick r:id="rId3" tooltip="Βασιλικός πολτός"/>
              </a:rPr>
              <a:t>βασιλικό </a:t>
            </a:r>
            <a:r>
              <a:rPr lang="el-GR" dirty="0" err="1">
                <a:hlinkClick r:id="rId3" tooltip="Βασιλικός πολτός"/>
              </a:rPr>
              <a:t>πολτό</a:t>
            </a:r>
            <a:r>
              <a:rPr lang="el-GR" dirty="0" err="1"/>
              <a:t>,</a:t>
            </a:r>
            <a:r>
              <a:rPr lang="el-GR" dirty="0" err="1">
                <a:hlinkClick r:id="rId4" tooltip="Πρόπολη"/>
              </a:rPr>
              <a:t>πρόπολη</a:t>
            </a:r>
            <a:r>
              <a:rPr lang="el-GR" dirty="0"/>
              <a:t>,</a:t>
            </a:r>
            <a:r>
              <a:rPr lang="el-GR" baseline="30000" dirty="0"/>
              <a:t> </a:t>
            </a:r>
            <a:r>
              <a:rPr lang="el-GR" dirty="0"/>
              <a:t>και </a:t>
            </a:r>
            <a:r>
              <a:rPr lang="el-GR" dirty="0">
                <a:hlinkClick r:id="rId5" tooltip="Κερί (ουσία)"/>
              </a:rPr>
              <a:t>κερί</a:t>
            </a:r>
            <a:r>
              <a:rPr lang="el-GR" dirty="0"/>
              <a:t>, χρήσιμα και θρεπτικά συστατικά τα οποία επίσης χρησιμοποιούνται ως </a:t>
            </a:r>
            <a:r>
              <a:rPr lang="el-GR" dirty="0">
                <a:hlinkClick r:id="rId6" tooltip="Διεγερτική ουσία (δεν έχει γραφτεί ακόμα)"/>
              </a:rPr>
              <a:t>διεγερτικά</a:t>
            </a:r>
            <a:r>
              <a:rPr lang="el-GR" dirty="0"/>
              <a:t> καθώς και στην παρασκευή </a:t>
            </a:r>
            <a:r>
              <a:rPr lang="el-GR" dirty="0">
                <a:hlinkClick r:id="rId7" tooltip="Καλλυντικό (δεν έχει γραφτεί ακόμα)"/>
              </a:rPr>
              <a:t>καλλυντικών</a:t>
            </a:r>
            <a:r>
              <a:rPr lang="el-GR" dirty="0"/>
              <a:t>. Το μέλι είναι μια υψηλής θερμιδικής αξίας τροφή, που δε χαλάει ποτέ. Ο βασιλικός πολτός είναι μια </a:t>
            </a:r>
            <a:r>
              <a:rPr lang="el-GR" dirty="0" err="1"/>
              <a:t>υπερ</a:t>
            </a:r>
            <a:r>
              <a:rPr lang="el-GR" dirty="0"/>
              <a:t>-τροφή που όμως πρέπει να καταναλώνεται σε μικρές ποσότητες και με προσοχή. Η πρόπολη είναι μέγιστο αντισηπτικό, το </a:t>
            </a:r>
            <a:r>
              <a:rPr lang="el-GR" dirty="0">
                <a:hlinkClick r:id="rId5" tooltip="Κερί (ουσία)"/>
              </a:rPr>
              <a:t>κερί</a:t>
            </a:r>
            <a:r>
              <a:rPr lang="el-GR" dirty="0"/>
              <a:t> πριν από μερικά χρόνια είχε μεγάλη αξία, και το δηλητήριο της μέλισσας περιέχει ουσίες που μπορούν να χρησιμοποιηθούν σαν φάρμακο για τους </a:t>
            </a:r>
            <a:r>
              <a:rPr lang="el-GR" dirty="0">
                <a:hlinkClick r:id="rId8" tooltip="Ρευματοπάθεια (δεν έχει γραφτεί ακόμα)"/>
              </a:rPr>
              <a:t>ρευματικούς</a:t>
            </a:r>
            <a:r>
              <a:rPr lang="el-GR" dirty="0"/>
              <a:t>. Ακόμη, πολύ μεγάλη είναι η προσφορά των μελισσών στην </a:t>
            </a:r>
            <a:r>
              <a:rPr lang="el-GR" dirty="0">
                <a:hlinkClick r:id="rId9" tooltip="Επικονίαση"/>
              </a:rPr>
              <a:t>επικονίαση</a:t>
            </a:r>
            <a:r>
              <a:rPr lang="el-GR" dirty="0"/>
              <a:t> των φυτών, στην οποία συμβάλλουν μεταφέροντας γύρη από </a:t>
            </a:r>
            <a:r>
              <a:rPr lang="el-GR" dirty="0">
                <a:hlinkClick r:id="rId10" tooltip="Λουλούδι"/>
              </a:rPr>
              <a:t>λουλούδι</a:t>
            </a:r>
            <a:r>
              <a:rPr lang="el-GR" dirty="0"/>
              <a:t> σε λουλούδι.</a:t>
            </a:r>
          </a:p>
        </p:txBody>
      </p:sp>
      <p:sp>
        <p:nvSpPr>
          <p:cNvPr id="4" name="3 - Θέση περιεχομένου"/>
          <p:cNvSpPr>
            <a:spLocks noGrp="1"/>
          </p:cNvSpPr>
          <p:nvPr>
            <p:ph sz="half" idx="2"/>
          </p:nvPr>
        </p:nvSpPr>
        <p:spPr/>
        <p:txBody>
          <a:bodyPr>
            <a:normAutofit fontScale="62500" lnSpcReduction="20000"/>
          </a:bodyPr>
          <a:lstStyle/>
          <a:p>
            <a:endParaRPr lang="el-GR" dirty="0"/>
          </a:p>
        </p:txBody>
      </p:sp>
      <p:pic>
        <p:nvPicPr>
          <p:cNvPr id="1026" name="Picture 2" descr="ÎÏÎ¿ÏÎ­Î»ÎµÏÎ¼Î± ÎµÎ¹ÎºÏÎ½Î±Ï Î³Î¹Î± Î Î¡ÎÎÎÎÎ¤Î ÎÎÎÎÎ£Î£ÎÎ£"/>
          <p:cNvPicPr>
            <a:picLocks noChangeAspect="1" noChangeArrowheads="1"/>
          </p:cNvPicPr>
          <p:nvPr/>
        </p:nvPicPr>
        <p:blipFill>
          <a:blip r:embed="rId11" cstate="print"/>
          <a:srcRect/>
          <a:stretch>
            <a:fillRect/>
          </a:stretch>
        </p:blipFill>
        <p:spPr bwMode="auto">
          <a:xfrm>
            <a:off x="4572000" y="1428736"/>
            <a:ext cx="4286248" cy="4762500"/>
          </a:xfrm>
          <a:prstGeom prst="rect">
            <a:avLst/>
          </a:prstGeom>
          <a:noFill/>
        </p:spPr>
      </p:pic>
    </p:spTree>
  </p:cSld>
  <p:clrMapOvr>
    <a:masterClrMapping/>
  </p:clrMapOvr>
  <p:transition spd="slow">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ΧΡΗΣΙΜΟΤΗΤΑ ΤΩΝ ΜΕΛΙΣΣΩΝ</a:t>
            </a:r>
          </a:p>
        </p:txBody>
      </p:sp>
      <p:sp>
        <p:nvSpPr>
          <p:cNvPr id="3" name="2 - Θέση περιεχομένου"/>
          <p:cNvSpPr>
            <a:spLocks noGrp="1"/>
          </p:cNvSpPr>
          <p:nvPr>
            <p:ph sz="half" idx="1"/>
          </p:nvPr>
        </p:nvSpPr>
        <p:spPr>
          <a:xfrm>
            <a:off x="251520" y="1666526"/>
            <a:ext cx="5616624" cy="4923980"/>
          </a:xfrm>
        </p:spPr>
        <p:txBody>
          <a:bodyPr>
            <a:normAutofit fontScale="62500" lnSpcReduction="20000"/>
          </a:bodyPr>
          <a:lstStyle/>
          <a:p>
            <a:r>
              <a:rPr lang="el-GR" dirty="0"/>
              <a:t>Χρειάζεται μία μέλισσα για να γίνει το λουλούδι πεπόνι, αγγουράκι, κολοκυθάκι και μελιτζάνα… Αν όμως εξαφανιστούν οι μέλισσες, δεν θα γίνει ...τίποτα! Η επικονίαση, η γονιμοποίηση δηλαδή του άνθους για να γίνει καρπός, είναι το πολυτιμότερο αγαθό που προσφέρουν οι μέλισσες στον άνθρωπο και το περιβάλλον. Χωρίς την επικονίαση, η τροφή που καταλήγει στο πιάτο μας θα ήταν πολύ λιγότερη, καθώς το 1/3 των καλλιεργειών βασίζεται σε αυτήν. </a:t>
            </a:r>
            <a:br>
              <a:rPr lang="el-GR" dirty="0"/>
            </a:br>
            <a:r>
              <a:rPr lang="el-GR" dirty="0"/>
              <a:t>Εάν οι μέλισσες αφανιστούν, οι 71 από τις 100 πιο σημαντικές φυτικές καλλιέργειες παγκοσμίως που </a:t>
            </a:r>
            <a:r>
              <a:rPr lang="el-GR" dirty="0" err="1"/>
              <a:t>επικονιάζονται</a:t>
            </a:r>
            <a:r>
              <a:rPr lang="el-GR" dirty="0"/>
              <a:t> από τις μέλισσες, θα αρχίσουν να εξαφανίζονται και αυτές. Ειδικότερα, καρποί όπως τα μήλα, οι φράουλες και τα αμύγδαλα θα εμφανίσουν απότομη πτώση. Η εξαφάνιση των μελισσών όμως θα έχει και καταστροφικές επιπτώσεις στην οικονομία, αν αναλογιστούμε ότι η οικονομική αξία της επικονίασης των μελισσών αποτιμάται σε € 265 δις το χρόνο παγκοσμίως.</a:t>
            </a:r>
            <a:br>
              <a:rPr lang="el-GR" dirty="0"/>
            </a:br>
            <a:endParaRPr lang="el-GR" dirty="0"/>
          </a:p>
        </p:txBody>
      </p:sp>
      <p:pic>
        <p:nvPicPr>
          <p:cNvPr id="24578" name="Picture 2" descr="http://savethebees.gr/theme/images/ok/bee-effect_1.jpg"/>
          <p:cNvPicPr>
            <a:picLocks noChangeAspect="1" noChangeArrowheads="1"/>
          </p:cNvPicPr>
          <p:nvPr/>
        </p:nvPicPr>
        <p:blipFill>
          <a:blip r:embed="rId2" cstate="print"/>
          <a:srcRect/>
          <a:stretch>
            <a:fillRect/>
          </a:stretch>
        </p:blipFill>
        <p:spPr bwMode="auto">
          <a:xfrm>
            <a:off x="6084168" y="2204864"/>
            <a:ext cx="2808312" cy="2734131"/>
          </a:xfrm>
          <a:prstGeom prst="rect">
            <a:avLst/>
          </a:prstGeom>
          <a:noFill/>
        </p:spPr>
      </p:pic>
    </p:spTree>
  </p:cSld>
  <p:clrMapOvr>
    <a:masterClrMapping/>
  </p:clrMapOvr>
  <p:transition spd="slow">
    <p:strips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Γενικές Πληροφορίες </a:t>
            </a:r>
          </a:p>
        </p:txBody>
      </p:sp>
      <p:sp>
        <p:nvSpPr>
          <p:cNvPr id="3" name="2 - Θέση περιεχομένου"/>
          <p:cNvSpPr>
            <a:spLocks noGrp="1"/>
          </p:cNvSpPr>
          <p:nvPr>
            <p:ph sz="half" idx="1"/>
          </p:nvPr>
        </p:nvSpPr>
        <p:spPr/>
        <p:txBody>
          <a:bodyPr>
            <a:normAutofit fontScale="70000" lnSpcReduction="20000"/>
          </a:bodyPr>
          <a:lstStyle/>
          <a:p>
            <a:pPr fontAlgn="base"/>
            <a:r>
              <a:rPr lang="el-GR" b="1" i="1" dirty="0"/>
              <a:t>Σημαντικό:</a:t>
            </a:r>
            <a:r>
              <a:rPr lang="el-GR" i="1" dirty="0"/>
              <a:t> Η μέλισσα δεν φτιάχνει απλά μέλι και τα υπόλοιπα ωφέλιμα προς τον άνθρωπο προϊόντα της κυψέλης. Οι μέλισσες έχουν κύριο ρόλο στην γονιμοποίηση των φυτών στην φύση. Συλλέγοντας γύρη, μεταφέρουν σπόρους και γονιμοποιούν άγρια φυτά αλλά και σπαρτά και οπωροφόρα δέντρα. Χωρίς της μέλισσες ο άνθρωπος θα αντιμετώπιζε μεγάλη επισιτιστική κρίση. Οι μέλισσες είναι ιδιαίτερα ευαίσθητες στα εντομοκτόνα που χρησιμοποιεί αλόγιστα ο άνθρωπος.</a:t>
            </a:r>
          </a:p>
          <a:p>
            <a:pPr fontAlgn="base"/>
            <a:r>
              <a:rPr lang="el-GR" dirty="0"/>
              <a:t> </a:t>
            </a:r>
          </a:p>
          <a:p>
            <a:endParaRPr lang="el-GR" dirty="0"/>
          </a:p>
        </p:txBody>
      </p:sp>
      <p:pic>
        <p:nvPicPr>
          <p:cNvPr id="1028" name="Picture 4" descr="C:\PC-02\Ε2\Εικόνες μέλισσες\1.png"/>
          <p:cNvPicPr>
            <a:picLocks noChangeAspect="1" noChangeArrowheads="1"/>
          </p:cNvPicPr>
          <p:nvPr/>
        </p:nvPicPr>
        <p:blipFill>
          <a:blip r:embed="rId2" cstate="print"/>
          <a:srcRect/>
          <a:stretch>
            <a:fillRect/>
          </a:stretch>
        </p:blipFill>
        <p:spPr bwMode="auto">
          <a:xfrm>
            <a:off x="4643438" y="1714488"/>
            <a:ext cx="4097556" cy="4357718"/>
          </a:xfrm>
          <a:prstGeom prst="rect">
            <a:avLst/>
          </a:prstGeom>
          <a:noFill/>
        </p:spPr>
      </p:pic>
    </p:spTree>
  </p:cSld>
  <p:clrMapOvr>
    <a:masterClrMapping/>
  </p:clrMapOvr>
  <p:transition spd="slow">
    <p:strip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67494"/>
            <a:ext cx="8258204" cy="1399032"/>
          </a:xfrm>
        </p:spPr>
        <p:txBody>
          <a:bodyPr/>
          <a:lstStyle/>
          <a:p>
            <a:r>
              <a:rPr lang="el-GR" dirty="0"/>
              <a:t>ΙΣΤΟΡΙΑ</a:t>
            </a:r>
          </a:p>
        </p:txBody>
      </p:sp>
      <p:sp>
        <p:nvSpPr>
          <p:cNvPr id="3" name="2 - Θέση περιεχομένου"/>
          <p:cNvSpPr>
            <a:spLocks noGrp="1"/>
          </p:cNvSpPr>
          <p:nvPr>
            <p:ph sz="half" idx="1"/>
          </p:nvPr>
        </p:nvSpPr>
        <p:spPr/>
        <p:txBody>
          <a:bodyPr>
            <a:normAutofit fontScale="62500" lnSpcReduction="20000"/>
          </a:bodyPr>
          <a:lstStyle/>
          <a:p>
            <a:r>
              <a:rPr lang="el-GR" dirty="0"/>
              <a:t>Η μέλισσα ζει στη Γη το λιγότερο 15 εκατομμύρια χρόνια και θεωρείται από τους πιο παλαιούς κατοίκους της Γης, που εξακολουθεί να υπάρχει ακόμη και σήμερα.</a:t>
            </a:r>
          </a:p>
          <a:p>
            <a:r>
              <a:rPr lang="el-GR" dirty="0"/>
              <a:t>Είναι από τα ελάχιστα είδη των εντόμων που ο άνθρωπος προσπάθησε να εκμεταλλευτεί, βλέποντας ότι θα είχε κάποιο οικονομικό όφελος. Η προσπάθεια αυτή του ανθρώπου, να εξημερώσει τη μέλισσα δεν είναι νέα. </a:t>
            </a:r>
          </a:p>
          <a:p>
            <a:r>
              <a:rPr lang="el-GR" dirty="0"/>
              <a:t>Υπάρχει μια </a:t>
            </a:r>
            <a:r>
              <a:rPr lang="el-GR" dirty="0" err="1">
                <a:hlinkClick r:id="rId2" tooltip="Σπηλαιογραφία (δεν έχει γραφτεί ακόμα)"/>
              </a:rPr>
              <a:t>σπηλαιογραφία</a:t>
            </a:r>
            <a:r>
              <a:rPr lang="el-GR" dirty="0"/>
              <a:t>  στην </a:t>
            </a:r>
          </a:p>
          <a:p>
            <a:r>
              <a:rPr lang="el-GR" dirty="0" err="1">
                <a:hlinkClick r:id="rId3" tooltip="Μπικόρπ (δεν έχει γραφτεί ακόμα)"/>
              </a:rPr>
              <a:t>Μπικόρπ</a:t>
            </a:r>
            <a:r>
              <a:rPr lang="el-GR" dirty="0"/>
              <a:t> της Ισπανίας, ηλικίας τουλάχιστον 8.000 χρόνων, όπου εικονίζεται ένας άνθρωπος που προσπαθεί να πάρει μέλι από μελίσσι.</a:t>
            </a:r>
          </a:p>
        </p:txBody>
      </p:sp>
      <p:pic>
        <p:nvPicPr>
          <p:cNvPr id="5" name="4 - Θέση περιεχομένου" descr="2.jpg"/>
          <p:cNvPicPr>
            <a:picLocks noGrp="1" noChangeAspect="1"/>
          </p:cNvPicPr>
          <p:nvPr>
            <p:ph sz="half" idx="2"/>
          </p:nvPr>
        </p:nvPicPr>
        <p:blipFill>
          <a:blip r:embed="rId4" cstate="print"/>
          <a:stretch>
            <a:fillRect/>
          </a:stretch>
        </p:blipFill>
        <p:spPr>
          <a:xfrm>
            <a:off x="5000629" y="1529338"/>
            <a:ext cx="3214710" cy="4185677"/>
          </a:xfrm>
        </p:spPr>
      </p:pic>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ΕΙΔΗ </a:t>
            </a:r>
          </a:p>
        </p:txBody>
      </p:sp>
      <p:sp>
        <p:nvSpPr>
          <p:cNvPr id="3" name="2 - Θέση περιεχομένου"/>
          <p:cNvSpPr>
            <a:spLocks noGrp="1"/>
          </p:cNvSpPr>
          <p:nvPr>
            <p:ph sz="half" idx="1"/>
          </p:nvPr>
        </p:nvSpPr>
        <p:spPr/>
        <p:txBody>
          <a:bodyPr>
            <a:normAutofit fontScale="77500" lnSpcReduction="20000"/>
          </a:bodyPr>
          <a:lstStyle/>
          <a:p>
            <a:r>
              <a:rPr lang="el-GR" dirty="0"/>
              <a:t>Στο είδος της </a:t>
            </a:r>
            <a:r>
              <a:rPr lang="el-GR" i="1" dirty="0"/>
              <a:t>μέλισσας της μελιτοφόρου</a:t>
            </a:r>
            <a:r>
              <a:rPr lang="el-GR" dirty="0"/>
              <a:t>, όπως επίσημα λέγεται η μέλισσα, υπάρχουν τρεις βασικές ομάδες, η κάθε μια από τις οποίες έχει και μερικές φυλές. Η πρώτη ομάδα περιλαμβάνει τις μέλισσες της ανατολικής </a:t>
            </a:r>
            <a:r>
              <a:rPr lang="el-GR" dirty="0">
                <a:hlinkClick r:id="rId2" tooltip="Ασία"/>
              </a:rPr>
              <a:t>Ασίας</a:t>
            </a:r>
            <a:r>
              <a:rPr lang="el-GR" dirty="0"/>
              <a:t> με εκπρόσωπο τη μέλισσα την </a:t>
            </a:r>
            <a:r>
              <a:rPr lang="el-GR" dirty="0">
                <a:hlinkClick r:id="rId3" tooltip="Ινδία"/>
              </a:rPr>
              <a:t>ινδική</a:t>
            </a:r>
            <a:r>
              <a:rPr lang="el-GR" dirty="0"/>
              <a:t>. Η δεύτερη ομάδα είναι η </a:t>
            </a:r>
            <a:r>
              <a:rPr lang="el-GR" dirty="0">
                <a:hlinkClick r:id="rId4" tooltip="Αφρική"/>
              </a:rPr>
              <a:t>αφρικανική</a:t>
            </a:r>
            <a:r>
              <a:rPr lang="el-GR" dirty="0"/>
              <a:t> και η τρίτη ομάδα είναι η </a:t>
            </a:r>
            <a:r>
              <a:rPr lang="el-GR" dirty="0">
                <a:hlinkClick r:id="rId5" tooltip="Ευρώπη"/>
              </a:rPr>
              <a:t>ευρωπαϊκή</a:t>
            </a:r>
            <a:r>
              <a:rPr lang="el-GR" dirty="0"/>
              <a:t>, που περιλαμβάνει πάνω από 10 φυλές.</a:t>
            </a:r>
          </a:p>
        </p:txBody>
      </p:sp>
      <p:pic>
        <p:nvPicPr>
          <p:cNvPr id="5" name="4 - Θέση περιεχομένου" descr="11.jpg"/>
          <p:cNvPicPr>
            <a:picLocks noGrp="1" noChangeAspect="1"/>
          </p:cNvPicPr>
          <p:nvPr>
            <p:ph sz="half" idx="2"/>
          </p:nvPr>
        </p:nvPicPr>
        <p:blipFill>
          <a:blip r:embed="rId6" cstate="print"/>
          <a:stretch>
            <a:fillRect/>
          </a:stretch>
        </p:blipFill>
        <p:spPr>
          <a:xfrm>
            <a:off x="4643438" y="1571612"/>
            <a:ext cx="4214842" cy="4071966"/>
          </a:xfrm>
        </p:spPr>
      </p:pic>
    </p:spTree>
  </p:cSld>
  <p:clrMapOvr>
    <a:masterClrMapping/>
  </p:clrMapOvr>
  <p:transition spd="slow">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ΑΝΑΤΟΜΙΑ</a:t>
            </a:r>
          </a:p>
        </p:txBody>
      </p:sp>
      <p:sp>
        <p:nvSpPr>
          <p:cNvPr id="3" name="2 - Θέση περιεχομένου"/>
          <p:cNvSpPr>
            <a:spLocks noGrp="1"/>
          </p:cNvSpPr>
          <p:nvPr>
            <p:ph sz="half" idx="1"/>
          </p:nvPr>
        </p:nvSpPr>
        <p:spPr/>
        <p:txBody>
          <a:bodyPr>
            <a:normAutofit fontScale="55000" lnSpcReduction="20000"/>
          </a:bodyPr>
          <a:lstStyle/>
          <a:p>
            <a:pPr>
              <a:buNone/>
            </a:pPr>
            <a:endParaRPr lang="el-GR" dirty="0"/>
          </a:p>
          <a:p>
            <a:r>
              <a:rPr lang="el-GR" dirty="0"/>
              <a:t>Ο εγκέφαλος της μέλισσας έχει το μέγεθος ενός σπόρου </a:t>
            </a:r>
            <a:r>
              <a:rPr lang="el-GR" dirty="0">
                <a:hlinkClick r:id="rId2" tooltip="Σουσάμι"/>
              </a:rPr>
              <a:t>σουσαμιού</a:t>
            </a:r>
            <a:r>
              <a:rPr lang="el-GR" dirty="0"/>
              <a:t>. Το σώμα των μελισσών αποτελείται από το </a:t>
            </a:r>
            <a:r>
              <a:rPr lang="el-GR" dirty="0">
                <a:hlinkClick r:id="rId3" tooltip="Κεφάλι"/>
              </a:rPr>
              <a:t>κεφάλι</a:t>
            </a:r>
            <a:r>
              <a:rPr lang="el-GR" dirty="0"/>
              <a:t>, το </a:t>
            </a:r>
            <a:r>
              <a:rPr lang="el-GR" dirty="0">
                <a:hlinkClick r:id="rId4" tooltip="Θώρακας"/>
              </a:rPr>
              <a:t>θώρακα</a:t>
            </a:r>
            <a:r>
              <a:rPr lang="el-GR" dirty="0"/>
              <a:t> και τη </a:t>
            </a:r>
            <a:r>
              <a:rPr lang="el-GR" dirty="0">
                <a:hlinkClick r:id="rId5" tooltip="Γαστήρ (έντομα)"/>
              </a:rPr>
              <a:t>γαστέρα</a:t>
            </a:r>
            <a:r>
              <a:rPr lang="el-GR" dirty="0"/>
              <a:t>. Στο κεφάλι των μελισσών υπάρχουν δυο σύνθετοι οφθαλμοί στα πλάγια και τρεις απλοί στο επάνω μέρος. Από το τμήμα που βρίσκεται ανάμεσα στους οφθαλμούς, εξέχουν δυο </a:t>
            </a:r>
            <a:r>
              <a:rPr lang="el-GR" dirty="0">
                <a:hlinkClick r:id="rId6" tooltip="Κεραία (βιολογία) (δεν έχει γραφτεί ακόμα)"/>
              </a:rPr>
              <a:t>κεραίες</a:t>
            </a:r>
            <a:r>
              <a:rPr lang="el-GR" dirty="0"/>
              <a:t>, πάνω στις οποίες βρίσκονται διάφορα αισθητήρια όργανα. Στο μπροστινό τμήμα του θώρακα, φέρει δύο ζεύγη μεμβρανωδών </a:t>
            </a:r>
            <a:r>
              <a:rPr lang="el-GR" dirty="0">
                <a:hlinkClick r:id="rId7" tooltip="Φτερό (δεν έχει γραφτεί ακόμα)"/>
              </a:rPr>
              <a:t>φτερών</a:t>
            </a:r>
            <a:r>
              <a:rPr lang="el-GR" dirty="0"/>
              <a:t>. Η </a:t>
            </a:r>
            <a:r>
              <a:rPr lang="el-GR" dirty="0" err="1"/>
              <a:t>γαστήρ</a:t>
            </a:r>
            <a:r>
              <a:rPr lang="el-GR" dirty="0"/>
              <a:t> είναι χωρισμένη σε δακτυλίους, που ανάμεσά τους βρίσκονται οι </a:t>
            </a:r>
            <a:r>
              <a:rPr lang="el-GR" dirty="0" err="1">
                <a:hlinkClick r:id="rId8" tooltip="Κηρογόνοι αδένες (δεν έχει γραφτεί ακόμα)"/>
              </a:rPr>
              <a:t>κηρογόνοι</a:t>
            </a:r>
            <a:r>
              <a:rPr lang="el-GR" dirty="0">
                <a:hlinkClick r:id="rId8" tooltip="Κηρογόνοι αδένες (δεν έχει γραφτεί ακόμα)"/>
              </a:rPr>
              <a:t> αδένες</a:t>
            </a:r>
            <a:r>
              <a:rPr lang="el-GR" dirty="0"/>
              <a:t>. Ο τελευταίος απ' τους δακτυλίους έχει το </a:t>
            </a:r>
            <a:r>
              <a:rPr lang="el-GR" dirty="0">
                <a:hlinkClick r:id="rId9" tooltip="Κεντρί (δεν έχει γραφτεί ακόμα)"/>
              </a:rPr>
              <a:t>κεντρί</a:t>
            </a:r>
            <a:r>
              <a:rPr lang="el-GR" dirty="0"/>
              <a:t>. Τα αρσενικά, τα οποία ονομάζονται κηφήνες, δεν διαθέτουν ούτε </a:t>
            </a:r>
            <a:r>
              <a:rPr lang="el-GR" dirty="0" err="1"/>
              <a:t>κηρογόνους</a:t>
            </a:r>
            <a:r>
              <a:rPr lang="el-GR" dirty="0"/>
              <a:t> αδένες, ούτε κεντρί.</a:t>
            </a:r>
          </a:p>
          <a:p>
            <a:endParaRPr lang="el-GR" dirty="0"/>
          </a:p>
        </p:txBody>
      </p:sp>
      <p:pic>
        <p:nvPicPr>
          <p:cNvPr id="5" name="4 - Θέση περιεχομένου" descr="5.jpg"/>
          <p:cNvPicPr>
            <a:picLocks noGrp="1" noChangeAspect="1"/>
          </p:cNvPicPr>
          <p:nvPr>
            <p:ph sz="half" idx="2"/>
          </p:nvPr>
        </p:nvPicPr>
        <p:blipFill>
          <a:blip r:embed="rId10" cstate="print"/>
          <a:stretch>
            <a:fillRect/>
          </a:stretch>
        </p:blipFill>
        <p:spPr>
          <a:xfrm>
            <a:off x="4648200" y="1714488"/>
            <a:ext cx="4210080" cy="3571899"/>
          </a:xfrm>
        </p:spPr>
      </p:pic>
    </p:spTree>
  </p:cSld>
  <p:clrMapOvr>
    <a:masterClrMapping/>
  </p:clrMapOvr>
  <p:transition spd="slow">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ΕΡΓΑΤΡΙΑ</a:t>
            </a:r>
          </a:p>
        </p:txBody>
      </p:sp>
      <p:sp>
        <p:nvSpPr>
          <p:cNvPr id="3" name="2 - Θέση περιεχομένου"/>
          <p:cNvSpPr>
            <a:spLocks noGrp="1"/>
          </p:cNvSpPr>
          <p:nvPr>
            <p:ph sz="half" idx="1"/>
          </p:nvPr>
        </p:nvSpPr>
        <p:spPr>
          <a:xfrm>
            <a:off x="428596" y="1571612"/>
            <a:ext cx="4329114" cy="4605350"/>
          </a:xfrm>
        </p:spPr>
        <p:txBody>
          <a:bodyPr>
            <a:normAutofit fontScale="70000" lnSpcReduction="20000"/>
          </a:bodyPr>
          <a:lstStyle/>
          <a:p>
            <a:pPr>
              <a:buNone/>
            </a:pPr>
            <a:endParaRPr lang="el-GR" dirty="0"/>
          </a:p>
          <a:p>
            <a:r>
              <a:rPr lang="el-GR" dirty="0" err="1"/>
              <a:t>Eίναι</a:t>
            </a:r>
            <a:r>
              <a:rPr lang="el-GR" dirty="0"/>
              <a:t> το μικρότερο σε μέγεθος άτομο του μελισσιού. Έχει κοντή κοιλιά, μακριά φτερά, μακριά προβοσκίδα και κεντρί. Έχει όργανα για να συλλέγει και να μεταφέρει νερό, νέκταρ και γύρη, και αδένες που μεταξύ άλλων παράγουν βασιλικό πολτό και κερί. Η εργάτρια είναι ατελές θηλυκό και έχει ατροφικό αναπαραγωγικό σύστημα. Σε εποχές έντονης δραστηριότητας, άνοιξη και καλοκαίρι, ζει το πολύ 45 μέρες ενώ το χειμώνα μέχρι και 6 μήνες. Ουσιαστικά, κύρια αποστολή της είναι η ενασχόληση με όλες τις εργασίες του μελισσιού, </a:t>
            </a:r>
            <a:r>
              <a:rPr lang="el-GR" dirty="0" err="1"/>
              <a:t>εξού</a:t>
            </a:r>
            <a:r>
              <a:rPr lang="el-GR" dirty="0"/>
              <a:t> και το όνομά της.</a:t>
            </a:r>
          </a:p>
        </p:txBody>
      </p:sp>
      <p:pic>
        <p:nvPicPr>
          <p:cNvPr id="5" name="4 - Θέση περιεχομένου" descr="10.jpg"/>
          <p:cNvPicPr>
            <a:picLocks noGrp="1" noChangeAspect="1"/>
          </p:cNvPicPr>
          <p:nvPr>
            <p:ph sz="half" idx="2"/>
          </p:nvPr>
        </p:nvPicPr>
        <p:blipFill>
          <a:blip r:embed="rId2" cstate="print"/>
          <a:stretch>
            <a:fillRect/>
          </a:stretch>
        </p:blipFill>
        <p:spPr>
          <a:xfrm>
            <a:off x="5143504" y="1785926"/>
            <a:ext cx="3638576" cy="3652200"/>
          </a:xfrm>
        </p:spPr>
      </p:pic>
    </p:spTree>
  </p:cSld>
  <p:clrMapOvr>
    <a:masterClrMapping/>
  </p:clrMapOvr>
  <p:transition spd="slow">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 Κηφήνας</a:t>
            </a:r>
          </a:p>
        </p:txBody>
      </p:sp>
      <p:sp>
        <p:nvSpPr>
          <p:cNvPr id="3" name="2 - Θέση περιεχομένου"/>
          <p:cNvSpPr>
            <a:spLocks noGrp="1"/>
          </p:cNvSpPr>
          <p:nvPr>
            <p:ph sz="half" idx="1"/>
          </p:nvPr>
        </p:nvSpPr>
        <p:spPr/>
        <p:txBody>
          <a:bodyPr>
            <a:normAutofit fontScale="62500" lnSpcReduction="20000"/>
          </a:bodyPr>
          <a:lstStyle/>
          <a:p>
            <a:r>
              <a:rPr lang="el-GR" dirty="0" err="1"/>
              <a:t>Eίναι</a:t>
            </a:r>
            <a:r>
              <a:rPr lang="el-GR" dirty="0"/>
              <a:t> το </a:t>
            </a:r>
            <a:r>
              <a:rPr lang="el-GR" b="1" dirty="0"/>
              <a:t>αρσενικό άτομο του μελισσιού</a:t>
            </a:r>
            <a:r>
              <a:rPr lang="el-GR" dirty="0"/>
              <a:t>. Έχει κοντή προβοσκίδα, μεγάλα μάτια, φαρδιά κοιλιά και θώρακα. Σε αντίθεση με την εργάτρια δεν έχει κεντρί, ούτε όργανα συλλογής τροφής και παραγωγής κεριού. Το αναπαραγωγικό του σύστημα ωριμάζει 12 μέρες μετά τη γέννησή του και παράγει έως και 10.000.000 σπερματοζωάρια. Κύρια αποστολή του είναι η γονιμοποίηση της βασίλισσας. Έτσι όταν το νέκταρ σπανίζει, οι εργάτριες απομακρύνουν τους κηφήνες από το μελίσσι και τους αφήνουν να πεθάνουν από την πείνα. Ζει το πολύ 2 μήνες.</a:t>
            </a:r>
          </a:p>
          <a:p>
            <a:endParaRPr lang="el-GR" dirty="0"/>
          </a:p>
        </p:txBody>
      </p:sp>
      <p:pic>
        <p:nvPicPr>
          <p:cNvPr id="5" name="4 - Θέση περιεχομένου" descr="8 κηφήνας.jpg"/>
          <p:cNvPicPr>
            <a:picLocks noGrp="1" noChangeAspect="1"/>
          </p:cNvPicPr>
          <p:nvPr>
            <p:ph sz="half" idx="2"/>
          </p:nvPr>
        </p:nvPicPr>
        <p:blipFill>
          <a:blip r:embed="rId2" cstate="print"/>
          <a:stretch>
            <a:fillRect/>
          </a:stretch>
        </p:blipFill>
        <p:spPr>
          <a:xfrm>
            <a:off x="4648200" y="1643050"/>
            <a:ext cx="4038600" cy="3929090"/>
          </a:xfrm>
        </p:spPr>
      </p:pic>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ΒΑΣΙΛΙΣΣΑ 1</a:t>
            </a:r>
          </a:p>
        </p:txBody>
      </p:sp>
      <p:sp>
        <p:nvSpPr>
          <p:cNvPr id="3" name="2 - Θέση περιεχομένου"/>
          <p:cNvSpPr>
            <a:spLocks noGrp="1"/>
          </p:cNvSpPr>
          <p:nvPr>
            <p:ph sz="half" idx="1"/>
          </p:nvPr>
        </p:nvSpPr>
        <p:spPr/>
        <p:txBody>
          <a:bodyPr>
            <a:normAutofit fontScale="77500" lnSpcReduction="20000"/>
          </a:bodyPr>
          <a:lstStyle/>
          <a:p>
            <a:r>
              <a:rPr lang="el-GR" dirty="0" err="1"/>
              <a:t>Eίναι</a:t>
            </a:r>
            <a:r>
              <a:rPr lang="el-GR" dirty="0"/>
              <a:t> το πιο μεγαλόσωμο άτομο του μελισσιού. Οι λαμπρότεροι χρωματισμοί και η μακρύτερη κοιλία την κάνουν να μοιάζει με σφήκα και να ξεχωρίζει εύκολα από τις πιο μικρόσωμες εργάτριες και τους </a:t>
            </a:r>
            <a:r>
              <a:rPr lang="el-GR" dirty="0" err="1"/>
              <a:t>χοντρο</a:t>
            </a:r>
            <a:r>
              <a:rPr lang="el-GR" dirty="0"/>
              <a:t>-φτιαγμένους κηφήνες. Δεν έχει όργανα για συλλογή γύρης ούτε </a:t>
            </a:r>
            <a:r>
              <a:rPr lang="el-GR" dirty="0" err="1"/>
              <a:t>κηρογόνους</a:t>
            </a:r>
            <a:r>
              <a:rPr lang="el-GR" dirty="0"/>
              <a:t> αδένες για παραγωγή κεριού όπως η εργάτρια. Το κεντρί της το χρησιμοποιεί για να σκοτώσει τις αδελφές της βασίλισσες και σχεδόν ποτέ εναντίον του ανθρώπου.</a:t>
            </a:r>
          </a:p>
          <a:p>
            <a:endParaRPr lang="el-GR" dirty="0"/>
          </a:p>
        </p:txBody>
      </p:sp>
      <p:pic>
        <p:nvPicPr>
          <p:cNvPr id="5" name="4 - Θέση περιεχομένου" descr="7 βασίλισσα.jpg"/>
          <p:cNvPicPr>
            <a:picLocks noGrp="1" noChangeAspect="1"/>
          </p:cNvPicPr>
          <p:nvPr>
            <p:ph sz="half" idx="2"/>
          </p:nvPr>
        </p:nvPicPr>
        <p:blipFill>
          <a:blip r:embed="rId2" cstate="print"/>
          <a:stretch>
            <a:fillRect/>
          </a:stretch>
        </p:blipFill>
        <p:spPr>
          <a:xfrm>
            <a:off x="5214942" y="1785926"/>
            <a:ext cx="3424262" cy="3714776"/>
          </a:xfrm>
        </p:spPr>
      </p:pic>
    </p:spTree>
  </p:cSld>
  <p:clrMapOvr>
    <a:masterClrMapping/>
  </p:clrMapOvr>
  <p:transition spd="slow">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ΒΑΣΙΛΙΣΣΑ 2</a:t>
            </a:r>
          </a:p>
        </p:txBody>
      </p:sp>
      <p:sp>
        <p:nvSpPr>
          <p:cNvPr id="3" name="2 - Θέση περιεχομένου"/>
          <p:cNvSpPr>
            <a:spLocks noGrp="1"/>
          </p:cNvSpPr>
          <p:nvPr>
            <p:ph sz="half" idx="1"/>
          </p:nvPr>
        </p:nvSpPr>
        <p:spPr/>
        <p:txBody>
          <a:bodyPr>
            <a:normAutofit fontScale="70000" lnSpcReduction="20000"/>
          </a:bodyPr>
          <a:lstStyle/>
          <a:p>
            <a:r>
              <a:rPr lang="el-GR" dirty="0"/>
              <a:t>Η </a:t>
            </a:r>
            <a:r>
              <a:rPr lang="el-GR" b="1" dirty="0"/>
              <a:t>βασίλισσα ζει 3-5 χρόνια</a:t>
            </a:r>
            <a:r>
              <a:rPr lang="el-GR" dirty="0"/>
              <a:t> και μένει διαρκώς μέσα στην κυψέλη. Πετά έξω απ’ αυτή μόνο δύο φορές στη ζωή της, μια για να γονιμοποιηθεί και μία για να </a:t>
            </a:r>
            <a:r>
              <a:rPr lang="el-GR" dirty="0" err="1"/>
              <a:t>σμηνουργήσει</a:t>
            </a:r>
            <a:r>
              <a:rPr lang="el-GR" dirty="0"/>
              <a:t>. Αν βρεθεί από άλλη αιτία έξω από την κυψέλη, δεν μπορεί να επιστρέψει σ’ αυτή. Κάθε μελίσσι έχει μια μόνο βασίλισσα, που είναι το μοναδικό τέλειο θηλυκό άτομο του μελισσιού και μαζί η μητέρα όλου του πληθυσμού. Δε συλλέγει τροφή ούτε ασχολείται με άλλες εργασίες. Κύρια αποστολή της είναι η ωοτοκία και η διοίκηση του μελισσιού.</a:t>
            </a:r>
          </a:p>
          <a:p>
            <a:endParaRPr lang="el-GR" dirty="0"/>
          </a:p>
        </p:txBody>
      </p:sp>
      <p:pic>
        <p:nvPicPr>
          <p:cNvPr id="5" name="4 - Θέση περιεχομένου" descr="6 βασίλισσα.jpg"/>
          <p:cNvPicPr>
            <a:picLocks noGrp="1" noChangeAspect="1"/>
          </p:cNvPicPr>
          <p:nvPr>
            <p:ph sz="half" idx="2"/>
          </p:nvPr>
        </p:nvPicPr>
        <p:blipFill>
          <a:blip r:embed="rId2" cstate="print"/>
          <a:stretch>
            <a:fillRect/>
          </a:stretch>
        </p:blipFill>
        <p:spPr>
          <a:xfrm>
            <a:off x="5000628" y="1643050"/>
            <a:ext cx="3286148" cy="4500594"/>
          </a:xfrm>
        </p:spPr>
      </p:pic>
    </p:spTree>
  </p:cSld>
  <p:clrMapOvr>
    <a:masterClrMapping/>
  </p:clrMapOvr>
  <p:transition spd="slow">
    <p:blinds/>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139</TotalTime>
  <Words>511</Words>
  <Application>Microsoft Office PowerPoint</Application>
  <PresentationFormat>Προβολή στην οθόνη (4:3)</PresentationFormat>
  <Paragraphs>32</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Century Gothic</vt:lpstr>
      <vt:lpstr>Verdana</vt:lpstr>
      <vt:lpstr>Wingdings 2</vt:lpstr>
      <vt:lpstr>Ζωντάνια</vt:lpstr>
      <vt:lpstr>Ο  ΘΑΥΜΑΣΤΟΣ ΚΟΣΜΟΣ ΤΩΝ ΜΕΛΙΣΣΩΝ </vt:lpstr>
      <vt:lpstr>Γενικές Πληροφορίες </vt:lpstr>
      <vt:lpstr>ΙΣΤΟΡΙΑ</vt:lpstr>
      <vt:lpstr>ΕΙΔΗ </vt:lpstr>
      <vt:lpstr>ΑΝΑΤΟΜΙΑ</vt:lpstr>
      <vt:lpstr>Η ΕΡΓΑΤΡΙΑ</vt:lpstr>
      <vt:lpstr>Ο Κηφήνας</vt:lpstr>
      <vt:lpstr>Η ΒΑΣΙΛΙΣΣΑ 1</vt:lpstr>
      <vt:lpstr>Η ΒΑΣΙΛΙΣΣΑ 2</vt:lpstr>
      <vt:lpstr>ΚΙΝΔΥΝΟΙ</vt:lpstr>
      <vt:lpstr>ΠΡΟΙΟΝΤΑ</vt:lpstr>
      <vt:lpstr>ΧΡΗΣΙΜΟΤΗΤΑ ΤΩΝ ΜΕΛΙΣΣΩΝ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ΘΑΥΜΑΣΤΟΣ ΚΟΣΜΟΣ ΤΩΝ ΜΕΛΙΣΣΩΝ </dc:title>
  <dc:creator>mathitis_02</dc:creator>
  <cp:lastModifiedBy>Stefi</cp:lastModifiedBy>
  <cp:revision>18</cp:revision>
  <dcterms:created xsi:type="dcterms:W3CDTF">2019-02-19T07:23:44Z</dcterms:created>
  <dcterms:modified xsi:type="dcterms:W3CDTF">2019-05-07T08:10:45Z</dcterms:modified>
</cp:coreProperties>
</file>